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3"/>
  </p:notesMasterIdLst>
  <p:sldIdLst>
    <p:sldId id="264" r:id="rId2"/>
    <p:sldId id="260" r:id="rId3"/>
    <p:sldId id="266" r:id="rId4"/>
    <p:sldId id="261" r:id="rId5"/>
    <p:sldId id="262" r:id="rId6"/>
    <p:sldId id="263" r:id="rId7"/>
    <p:sldId id="259" r:id="rId8"/>
    <p:sldId id="258" r:id="rId9"/>
    <p:sldId id="257" r:id="rId10"/>
    <p:sldId id="265" r:id="rId11"/>
    <p:sldId id="274" r:id="rId12"/>
    <p:sldId id="273" r:id="rId13"/>
    <p:sldId id="275" r:id="rId14"/>
    <p:sldId id="268" r:id="rId15"/>
    <p:sldId id="269" r:id="rId16"/>
    <p:sldId id="272" r:id="rId17"/>
    <p:sldId id="267" r:id="rId18"/>
    <p:sldId id="271" r:id="rId19"/>
    <p:sldId id="270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Марина" initials="М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89" autoAdjust="0"/>
    <p:restoredTop sz="94660"/>
  </p:normalViewPr>
  <p:slideViewPr>
    <p:cSldViewPr>
      <p:cViewPr varScale="1">
        <p:scale>
          <a:sx n="69" d="100"/>
          <a:sy n="69" d="100"/>
        </p:scale>
        <p:origin x="-4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B0329-D9AE-47FF-BB8E-83F430131E6D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C2248-DC8F-4757-BF2C-69A28FAC85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C2248-DC8F-4757-BF2C-69A28FAC85C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5349904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3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8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8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2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3444904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6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8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6" y="1316039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1" y="1316039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49" y="6019802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49" y="584911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1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2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1" y="609600"/>
            <a:ext cx="5340351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9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1050900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4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2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2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2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49" y="1050900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49" y="1057988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edu35.ru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24092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Череповецкий муниципальный район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5400" b="1" dirty="0" smtClean="0"/>
          </a:p>
          <a:p>
            <a:pPr>
              <a:buNone/>
            </a:pPr>
            <a:r>
              <a:rPr lang="ru-RU" sz="4400" b="1" i="1" dirty="0" smtClean="0"/>
              <a:t>ГОСУДАРСТВЕННО-</a:t>
            </a:r>
          </a:p>
          <a:p>
            <a:pPr>
              <a:buNone/>
            </a:pPr>
            <a:r>
              <a:rPr lang="ru-RU" sz="4400" b="1" i="1" dirty="0" smtClean="0"/>
              <a:t>ОБЩЕСТВЕННОЕ</a:t>
            </a:r>
          </a:p>
          <a:p>
            <a:pPr>
              <a:buNone/>
            </a:pPr>
            <a:r>
              <a:rPr lang="ru-RU" sz="4400" b="1" i="1" dirty="0" smtClean="0"/>
              <a:t>УПРАВЛЕНИЕ</a:t>
            </a:r>
            <a:endParaRPr lang="ru-RU" sz="4400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12088" cy="360040"/>
          </a:xfrm>
        </p:spPr>
        <p:txBody>
          <a:bodyPr>
            <a:noAutofit/>
          </a:bodyPr>
          <a:lstStyle/>
          <a:p>
            <a:r>
              <a:rPr lang="ru-RU" sz="2000" dirty="0" smtClean="0"/>
              <a:t>Модель        организационной       структуры        государственно-общественного         </a:t>
            </a:r>
            <a:r>
              <a:rPr lang="ru-RU" sz="2000" smtClean="0"/>
              <a:t>управления       череповецкого            района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8686800" cy="60212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268760"/>
            <a:ext cx="576064" cy="25202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Муниципальный уровень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933057"/>
            <a:ext cx="576064" cy="27089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Уровень   ОУ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764705"/>
            <a:ext cx="6912768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Государственно-общественное управление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1772816"/>
            <a:ext cx="648072" cy="41044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lvl="1" algn="ctr"/>
            <a:r>
              <a:rPr lang="ru-RU" sz="2000" dirty="0" smtClean="0">
                <a:solidFill>
                  <a:schemeClr val="tx1"/>
                </a:solidFill>
              </a:rPr>
              <a:t> </a:t>
            </a:r>
          </a:p>
          <a:p>
            <a:pPr lvl="1" algn="ctr"/>
            <a:r>
              <a:rPr lang="ru-RU" sz="2000" dirty="0" smtClean="0">
                <a:solidFill>
                  <a:schemeClr val="tx1"/>
                </a:solidFill>
              </a:rPr>
              <a:t> Государственное    управление      </a:t>
            </a:r>
          </a:p>
          <a:p>
            <a:pPr lvl="1"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1484784"/>
            <a:ext cx="1440160" cy="32403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Администрация Череповецкого </a:t>
            </a:r>
            <a:r>
              <a:rPr lang="ru-RU" sz="1400" dirty="0" err="1" smtClean="0"/>
              <a:t>муниципально</a:t>
            </a:r>
            <a:endParaRPr lang="ru-RU" sz="1400" dirty="0" smtClean="0"/>
          </a:p>
          <a:p>
            <a:pPr algn="ctr"/>
            <a:r>
              <a:rPr lang="ru-RU" sz="1400" dirty="0" smtClean="0"/>
              <a:t>го района</a:t>
            </a:r>
          </a:p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Муниципальное собрание Череповецкого района</a:t>
            </a:r>
          </a:p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Управление образования Череповецкого </a:t>
            </a:r>
            <a:r>
              <a:rPr lang="ru-RU" sz="1400" dirty="0" err="1" smtClean="0"/>
              <a:t>муниципально</a:t>
            </a:r>
            <a:r>
              <a:rPr lang="ru-RU" sz="1400" dirty="0" smtClean="0"/>
              <a:t>-</a:t>
            </a:r>
          </a:p>
          <a:p>
            <a:pPr algn="ctr"/>
            <a:r>
              <a:rPr lang="ru-RU" sz="1400" dirty="0" smtClean="0"/>
              <a:t>го района</a:t>
            </a:r>
          </a:p>
          <a:p>
            <a:pPr algn="ctr"/>
            <a:endParaRPr lang="ru-RU" sz="1400" dirty="0" smtClean="0"/>
          </a:p>
          <a:p>
            <a:pPr algn="ctr"/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051720" y="5013176"/>
            <a:ext cx="1512168" cy="15121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Администрация </a:t>
            </a:r>
            <a:r>
              <a:rPr lang="ru-RU" sz="1400" dirty="0" err="1" smtClean="0"/>
              <a:t>образовательно</a:t>
            </a:r>
            <a:r>
              <a:rPr lang="ru-RU" sz="1400" dirty="0" smtClean="0"/>
              <a:t>-</a:t>
            </a:r>
          </a:p>
          <a:p>
            <a:pPr algn="ctr"/>
            <a:r>
              <a:rPr lang="ru-RU" sz="1400" dirty="0" smtClean="0"/>
              <a:t>го учреждения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23928" y="4653137"/>
            <a:ext cx="3960440" cy="18722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/>
              <a:t>Общее собрание трудового коллектива</a:t>
            </a:r>
          </a:p>
          <a:p>
            <a:pPr algn="ctr">
              <a:buFont typeface="Arial" pitchFamily="34" charset="0"/>
              <a:buChar char="•"/>
            </a:pPr>
            <a:r>
              <a:rPr lang="ru-RU" sz="1400" dirty="0" smtClean="0"/>
              <a:t>Совет образовательного учреждения</a:t>
            </a:r>
          </a:p>
          <a:p>
            <a:pPr algn="ctr">
              <a:buFont typeface="Arial" pitchFamily="34" charset="0"/>
              <a:buChar char="•"/>
            </a:pPr>
            <a:r>
              <a:rPr lang="ru-RU" sz="1400" dirty="0" smtClean="0"/>
              <a:t>Педагогический совет</a:t>
            </a:r>
          </a:p>
          <a:p>
            <a:pPr algn="ctr">
              <a:buFont typeface="Arial" pitchFamily="34" charset="0"/>
              <a:buChar char="•"/>
            </a:pPr>
            <a:r>
              <a:rPr lang="ru-RU" sz="1400" dirty="0" smtClean="0"/>
              <a:t>Попечительский совет</a:t>
            </a:r>
          </a:p>
          <a:p>
            <a:pPr algn="ctr">
              <a:buFont typeface="Arial" pitchFamily="34" charset="0"/>
              <a:buChar char="•"/>
            </a:pPr>
            <a:r>
              <a:rPr lang="ru-RU" sz="1400" smtClean="0"/>
              <a:t>Родительский комитет</a:t>
            </a:r>
            <a:endParaRPr lang="ru-RU" sz="1400" dirty="0" smtClean="0"/>
          </a:p>
          <a:p>
            <a:pPr algn="ctr">
              <a:buFont typeface="Arial" pitchFamily="34" charset="0"/>
              <a:buChar char="•"/>
            </a:pPr>
            <a:r>
              <a:rPr lang="ru-RU" sz="1400" dirty="0" smtClean="0"/>
              <a:t>Ученический совет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244408" y="1484784"/>
            <a:ext cx="590872" cy="47525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dirty="0" smtClean="0"/>
              <a:t>Общественное        управление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4499992" y="1340769"/>
            <a:ext cx="0" cy="2880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691680" y="3068960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1763688" y="5373216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3563888" y="2996953"/>
            <a:ext cx="21602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563888" y="4941168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7956376" y="2852936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7956376" y="4869160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3851920" y="1556792"/>
            <a:ext cx="4104456" cy="28803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endParaRPr lang="ru-RU" sz="1400" dirty="0" smtClean="0"/>
          </a:p>
          <a:p>
            <a:pPr algn="ctr">
              <a:buFont typeface="Arial" pitchFamily="34" charset="0"/>
              <a:buChar char="•"/>
            </a:pPr>
            <a:r>
              <a:rPr lang="ru-RU" sz="1400" dirty="0" smtClean="0"/>
              <a:t>Совет </a:t>
            </a:r>
            <a:r>
              <a:rPr lang="ru-RU" sz="1400" dirty="0" smtClean="0"/>
              <a:t>руководителей ОУ</a:t>
            </a:r>
          </a:p>
          <a:p>
            <a:pPr algn="ctr">
              <a:buFont typeface="Arial" pitchFamily="34" charset="0"/>
              <a:buChar char="•"/>
            </a:pPr>
            <a:r>
              <a:rPr lang="ru-RU" sz="1400" dirty="0" smtClean="0"/>
              <a:t>Экспертный </a:t>
            </a:r>
            <a:r>
              <a:rPr lang="ru-RU" sz="1400" dirty="0" smtClean="0"/>
              <a:t>совет</a:t>
            </a:r>
          </a:p>
          <a:p>
            <a:pPr algn="ctr">
              <a:buFont typeface="Arial" pitchFamily="34" charset="0"/>
              <a:buChar char="•"/>
            </a:pPr>
            <a:r>
              <a:rPr lang="ru-RU" sz="1400" dirty="0" smtClean="0"/>
              <a:t>Районный методический совет</a:t>
            </a:r>
            <a:endParaRPr lang="ru-RU" sz="1400" dirty="0" smtClean="0"/>
          </a:p>
          <a:p>
            <a:pPr algn="ctr">
              <a:buFont typeface="Arial" pitchFamily="34" charset="0"/>
              <a:buChar char="•"/>
            </a:pPr>
            <a:r>
              <a:rPr lang="ru-RU" sz="1400" dirty="0" smtClean="0"/>
              <a:t>Районные методические объединения педагогов</a:t>
            </a:r>
          </a:p>
          <a:p>
            <a:pPr algn="ctr">
              <a:buFont typeface="Arial" pitchFamily="34" charset="0"/>
              <a:buChar char="•"/>
            </a:pPr>
            <a:r>
              <a:rPr lang="ru-RU" sz="1400" dirty="0" smtClean="0"/>
              <a:t>Клуб молодых педагогов</a:t>
            </a:r>
          </a:p>
          <a:p>
            <a:pPr algn="ctr">
              <a:buFont typeface="Arial" pitchFamily="34" charset="0"/>
              <a:buChar char="•"/>
            </a:pPr>
            <a:r>
              <a:rPr lang="ru-RU" sz="1400" dirty="0" smtClean="0"/>
              <a:t>Методические советы округов</a:t>
            </a:r>
          </a:p>
          <a:p>
            <a:pPr algn="ctr">
              <a:buFont typeface="Arial" pitchFamily="34" charset="0"/>
              <a:buChar char="•"/>
            </a:pPr>
            <a:r>
              <a:rPr lang="ru-RU" sz="1400" dirty="0" smtClean="0"/>
              <a:t>Районный клуб «Учитель года»</a:t>
            </a:r>
          </a:p>
          <a:p>
            <a:pPr algn="ctr">
              <a:buFont typeface="Arial" pitchFamily="34" charset="0"/>
              <a:buChar char="•"/>
            </a:pPr>
            <a:r>
              <a:rPr lang="ru-RU" sz="1400" dirty="0" smtClean="0"/>
              <a:t>Муниципальная аттестационная комиссия</a:t>
            </a:r>
          </a:p>
          <a:p>
            <a:pPr algn="ctr">
              <a:buFont typeface="Arial" pitchFamily="34" charset="0"/>
              <a:buChar char="•"/>
            </a:pPr>
            <a:r>
              <a:rPr lang="ru-RU" sz="1400" dirty="0" smtClean="0"/>
              <a:t>Координационный совет по ФГОС</a:t>
            </a:r>
          </a:p>
          <a:p>
            <a:pPr algn="ctr">
              <a:buFont typeface="Arial" pitchFamily="34" charset="0"/>
              <a:buChar char="•"/>
            </a:pPr>
            <a:r>
              <a:rPr lang="ru-RU" sz="1400" dirty="0" smtClean="0"/>
              <a:t>Районная детская пионерская организация</a:t>
            </a:r>
          </a:p>
          <a:p>
            <a:pPr algn="ctr">
              <a:buFont typeface="Arial" pitchFamily="34" charset="0"/>
              <a:buChar char="•"/>
            </a:pPr>
            <a:r>
              <a:rPr lang="ru-RU" sz="1400" dirty="0" smtClean="0"/>
              <a:t>Районная организация профсоюзных работников</a:t>
            </a:r>
          </a:p>
          <a:p>
            <a:pPr algn="ctr">
              <a:buFont typeface="Arial" pitchFamily="34" charset="0"/>
              <a:buChar char="•"/>
            </a:pPr>
            <a:r>
              <a:rPr lang="ru-RU" sz="1400" dirty="0" smtClean="0"/>
              <a:t>Районное родительское собрание</a:t>
            </a:r>
          </a:p>
          <a:p>
            <a:pPr algn="ctr">
              <a:buFont typeface="Arial" pitchFamily="34" charset="0"/>
              <a:buChar char="•"/>
            </a:pPr>
            <a:r>
              <a:rPr lang="ru-RU" sz="1400" dirty="0" smtClean="0"/>
              <a:t>Общественная организация (Совет ветеранов)</a:t>
            </a:r>
          </a:p>
          <a:p>
            <a:pPr algn="ctr"/>
            <a:endParaRPr lang="ru-RU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838200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Реализация модели ГОУ в системе образования череповецкого муниципального района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908720"/>
          <a:ext cx="8659688" cy="5744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762"/>
                <a:gridCol w="7135926"/>
              </a:tblGrid>
              <a:tr h="1184681">
                <a:tc>
                  <a:txBody>
                    <a:bodyPr/>
                    <a:lstStyle/>
                    <a:p>
                      <a:r>
                        <a:rPr lang="ru-RU" sz="2000" baseline="0" dirty="0" smtClean="0"/>
                        <a:t> сентябрь</a:t>
                      </a:r>
                    </a:p>
                    <a:p>
                      <a:r>
                        <a:rPr lang="ru-RU" sz="2000" baseline="0" dirty="0" smtClean="0"/>
                        <a:t>2012 года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Разработка планов мероприятий по реализации Концепции ГОУ в образовательных</a:t>
                      </a:r>
                      <a:r>
                        <a:rPr lang="ru-RU" sz="2400" baseline="0" dirty="0" smtClean="0"/>
                        <a:t> учреждениях района</a:t>
                      </a:r>
                      <a:endParaRPr lang="ru-RU" sz="2400" dirty="0"/>
                    </a:p>
                  </a:txBody>
                  <a:tcPr/>
                </a:tc>
              </a:tr>
              <a:tr h="1089209">
                <a:tc>
                  <a:txBody>
                    <a:bodyPr/>
                    <a:lstStyle/>
                    <a:p>
                      <a:r>
                        <a:rPr lang="ru-RU" dirty="0" smtClean="0"/>
                        <a:t>Сентябрь 2012 – март 2013 гг.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Разработка модели организационной структуры</a:t>
                      </a:r>
                      <a:r>
                        <a:rPr lang="ru-RU" sz="2400" baseline="0" dirty="0" smtClean="0"/>
                        <a:t> ГОУ на уровне образовательных учреждений</a:t>
                      </a:r>
                      <a:endParaRPr lang="ru-RU" sz="2400" dirty="0"/>
                    </a:p>
                  </a:txBody>
                  <a:tcPr/>
                </a:tc>
              </a:tr>
              <a:tr h="1184681">
                <a:tc>
                  <a:txBody>
                    <a:bodyPr/>
                    <a:lstStyle/>
                    <a:p>
                      <a:r>
                        <a:rPr lang="ru-RU" dirty="0" smtClean="0"/>
                        <a:t>Сентябрь 2012 года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Создание и организация деятельности Советов</a:t>
                      </a:r>
                      <a:r>
                        <a:rPr lang="ru-RU" sz="2400" baseline="0" dirty="0" smtClean="0"/>
                        <a:t> образовательных учреждений дошкольного, общего, дополнительного образования</a:t>
                      </a:r>
                      <a:endParaRPr lang="ru-RU" sz="2400" dirty="0"/>
                    </a:p>
                  </a:txBody>
                  <a:tcPr/>
                </a:tc>
              </a:tr>
              <a:tr h="1184681">
                <a:tc>
                  <a:txBody>
                    <a:bodyPr/>
                    <a:lstStyle/>
                    <a:p>
                      <a:r>
                        <a:rPr lang="ru-RU" dirty="0" smtClean="0"/>
                        <a:t>Октябрь 2012 года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Создание</a:t>
                      </a:r>
                      <a:r>
                        <a:rPr lang="ru-RU" sz="2400" baseline="0" dirty="0" smtClean="0"/>
                        <a:t> и организация деятельности районных методических площадок по ГОУ на базе МОУ «</a:t>
                      </a:r>
                      <a:r>
                        <a:rPr lang="ru-RU" sz="2400" baseline="0" dirty="0" err="1" smtClean="0"/>
                        <a:t>Ягницкая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baseline="0" dirty="0" err="1" smtClean="0"/>
                        <a:t>сош</a:t>
                      </a:r>
                      <a:r>
                        <a:rPr lang="ru-RU" sz="2400" baseline="0" dirty="0" smtClean="0"/>
                        <a:t>», МОУ  «Воскресенская </a:t>
                      </a:r>
                      <a:r>
                        <a:rPr lang="ru-RU" sz="2400" baseline="0" dirty="0" err="1" smtClean="0"/>
                        <a:t>сош</a:t>
                      </a:r>
                      <a:r>
                        <a:rPr lang="ru-RU" sz="2400" baseline="0" dirty="0" smtClean="0"/>
                        <a:t>»</a:t>
                      </a:r>
                      <a:endParaRPr lang="ru-RU" sz="2400" dirty="0"/>
                    </a:p>
                  </a:txBody>
                  <a:tcPr/>
                </a:tc>
              </a:tr>
              <a:tr h="1089209">
                <a:tc>
                  <a:txBody>
                    <a:bodyPr/>
                    <a:lstStyle/>
                    <a:p>
                      <a:r>
                        <a:rPr lang="ru-RU" dirty="0" smtClean="0"/>
                        <a:t>Январь </a:t>
                      </a:r>
                    </a:p>
                    <a:p>
                      <a:r>
                        <a:rPr lang="ru-RU" dirty="0" smtClean="0"/>
                        <a:t>2013 года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Создание и организация деятельности Совета руководителей образовательных учреждений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37032" cy="792088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Районные методические площадки по </a:t>
            </a:r>
            <a:r>
              <a:rPr lang="ru-RU" sz="2800" b="1" i="1" dirty="0" err="1" smtClean="0"/>
              <a:t>гоу</a:t>
            </a:r>
            <a:endParaRPr lang="ru-RU" sz="2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268760"/>
            <a:ext cx="4699248" cy="18002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400" b="1" i="1" dirty="0" smtClean="0"/>
              <a:t>МОУ «</a:t>
            </a:r>
            <a:r>
              <a:rPr lang="ru-RU" sz="2400" b="1" i="1" dirty="0" err="1" smtClean="0"/>
              <a:t>Ягницкая</a:t>
            </a:r>
            <a:r>
              <a:rPr lang="ru-RU" sz="2400" b="1" i="1" dirty="0" smtClean="0"/>
              <a:t> средняя общеобразовательная школа»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5536" y="4365104"/>
            <a:ext cx="4343400" cy="19594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/>
              <a:t>МОУ «Воскресенская средняя общеобразовательная школа»</a:t>
            </a:r>
            <a:endParaRPr lang="ru-RU" sz="2400" b="1" i="1" dirty="0"/>
          </a:p>
        </p:txBody>
      </p:sp>
      <p:pic>
        <p:nvPicPr>
          <p:cNvPr id="2050" name="Picture 2" descr="D:\Users\Марина\Desktop\phoca_thumb_l_5 ягниц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196752"/>
            <a:ext cx="3384376" cy="2358008"/>
          </a:xfrm>
          <a:prstGeom prst="rect">
            <a:avLst/>
          </a:prstGeom>
          <a:noFill/>
        </p:spPr>
      </p:pic>
      <p:pic>
        <p:nvPicPr>
          <p:cNvPr id="2051" name="Picture 3" descr="D:\Users\Марина\Desktop\воскресенска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149080"/>
            <a:ext cx="3384376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09040" cy="720080"/>
          </a:xfrm>
        </p:spPr>
        <p:txBody>
          <a:bodyPr>
            <a:normAutofit/>
          </a:bodyPr>
          <a:lstStyle/>
          <a:p>
            <a:r>
              <a:rPr lang="ru-RU" sz="2900" b="1" i="1" dirty="0" smtClean="0"/>
              <a:t>Экспертный совет</a:t>
            </a:r>
            <a:endParaRPr lang="ru-RU" sz="29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980728"/>
            <a:ext cx="6948264" cy="19442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i="1" dirty="0" smtClean="0"/>
              <a:t>В состав экспертного совета входят представители</a:t>
            </a:r>
          </a:p>
          <a:p>
            <a:pPr>
              <a:buNone/>
            </a:pPr>
            <a:r>
              <a:rPr lang="ru-RU" sz="1800" b="1" i="1" dirty="0" smtClean="0"/>
              <a:t>управления образования Череповецкого района. В состав</a:t>
            </a:r>
          </a:p>
          <a:p>
            <a:pPr>
              <a:buNone/>
            </a:pPr>
            <a:r>
              <a:rPr lang="ru-RU" sz="1800" b="1" i="1" dirty="0" smtClean="0"/>
              <a:t>экспертного совета могут входить</a:t>
            </a:r>
          </a:p>
          <a:p>
            <a:pPr>
              <a:buNone/>
            </a:pPr>
            <a:r>
              <a:rPr lang="ru-RU" sz="1800" b="1" i="1" dirty="0" smtClean="0"/>
              <a:t>представители  науки,  методисты, педагогические</a:t>
            </a:r>
          </a:p>
          <a:p>
            <a:pPr>
              <a:buNone/>
            </a:pPr>
            <a:r>
              <a:rPr lang="ru-RU" sz="1800" b="1" i="1" dirty="0" smtClean="0"/>
              <a:t>работники высокой квалификации.</a:t>
            </a:r>
            <a:endParaRPr lang="ru-RU" sz="1800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3068960"/>
            <a:ext cx="8991600" cy="34563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i="1" dirty="0" smtClean="0"/>
              <a:t>Задачи: </a:t>
            </a:r>
            <a:endParaRPr lang="ru-RU" sz="2000" dirty="0" smtClean="0"/>
          </a:p>
          <a:p>
            <a:r>
              <a:rPr lang="ru-RU" sz="2000" i="1" dirty="0" smtClean="0"/>
              <a:t>- поддержка инновационного движения; </a:t>
            </a:r>
          </a:p>
          <a:p>
            <a:r>
              <a:rPr lang="ru-RU" sz="2000" i="1" dirty="0" smtClean="0"/>
              <a:t>- обеспечение эффективности инновационной деятельности в образовательных учреждениях; </a:t>
            </a:r>
          </a:p>
          <a:p>
            <a:r>
              <a:rPr lang="ru-RU" sz="2000" i="1" dirty="0" smtClean="0"/>
              <a:t>- внедрение новых педагогических технологий в систему образования;</a:t>
            </a:r>
          </a:p>
          <a:p>
            <a:r>
              <a:rPr lang="ru-RU" sz="2000" i="1" dirty="0" smtClean="0"/>
              <a:t>- анализ и экспертиза общих тенденций, особенностей и проблем развития опытно-экспериментальной работы в образовательных учреждениях Череповецкого муниципального района;</a:t>
            </a:r>
          </a:p>
          <a:p>
            <a:r>
              <a:rPr lang="ru-RU" sz="2000" i="1" dirty="0" smtClean="0"/>
              <a:t>- оценка значимости культурно-образовательных инициатив.</a:t>
            </a:r>
          </a:p>
          <a:p>
            <a:pPr>
              <a:buNone/>
            </a:pPr>
            <a:endParaRPr lang="ru-RU" sz="2000" b="1" i="1" dirty="0"/>
          </a:p>
        </p:txBody>
      </p:sp>
      <p:pic>
        <p:nvPicPr>
          <p:cNvPr id="1026" name="Picture 2" descr="D:\Users\Марина\Desktop\74473788_ead90127db1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60648"/>
            <a:ext cx="2238003" cy="2348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686800" cy="504056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Районный методический совет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756592" y="1052736"/>
            <a:ext cx="7344816" cy="1872208"/>
          </a:xfrm>
        </p:spPr>
        <p:txBody>
          <a:bodyPr>
            <a:normAutofit/>
          </a:bodyPr>
          <a:lstStyle/>
          <a:p>
            <a:pPr lvl="2">
              <a:buNone/>
            </a:pPr>
            <a:r>
              <a:rPr lang="ru-RU" b="1" i="1" dirty="0" smtClean="0"/>
              <a:t>Состав: </a:t>
            </a:r>
            <a:r>
              <a:rPr lang="ru-RU" i="1" dirty="0" smtClean="0"/>
              <a:t>инспектора управления образования; руководители районных методических объединений педагогов; руководители методических советов округов; руководители образовательных учреждений (их</a:t>
            </a:r>
            <a:r>
              <a:rPr lang="ru-RU" b="1" i="1" dirty="0" smtClean="0"/>
              <a:t> </a:t>
            </a:r>
            <a:r>
              <a:rPr lang="ru-RU" i="1" dirty="0" smtClean="0"/>
              <a:t>заместители) - инновационных площадок.</a:t>
            </a:r>
            <a:endParaRPr lang="ru-RU" i="1" dirty="0"/>
          </a:p>
        </p:txBody>
      </p:sp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>
          <a:xfrm>
            <a:off x="0" y="3069704"/>
            <a:ext cx="8627368" cy="37882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i="1" dirty="0" smtClean="0"/>
              <a:t>   Направления деятельности: </a:t>
            </a:r>
            <a:endParaRPr lang="ru-RU" sz="2000" i="1" dirty="0" smtClean="0"/>
          </a:p>
          <a:p>
            <a:r>
              <a:rPr lang="ru-RU" sz="2000" i="1" dirty="0" smtClean="0"/>
              <a:t>осуществляет анализ и оценку состояния образовательного процесса в районе;</a:t>
            </a:r>
          </a:p>
          <a:p>
            <a:r>
              <a:rPr lang="ru-RU" sz="2000" i="1" dirty="0" smtClean="0"/>
              <a:t>вносит предложения по совершенствованию методической работы в образовательной системе района;</a:t>
            </a:r>
          </a:p>
          <a:p>
            <a:r>
              <a:rPr lang="ru-RU" sz="2000" i="1" dirty="0" smtClean="0"/>
              <a:t>выявляет, обобщает и распространяет передовой педагогический опыт учителей района;</a:t>
            </a:r>
          </a:p>
          <a:p>
            <a:r>
              <a:rPr lang="ru-RU" sz="2000" i="1" dirty="0" smtClean="0"/>
              <a:t>разрабатывает рекомендации для педагогов с целью повышения результативности их труда, роста профессионального мастерства, активизации работы районных методических объединений.</a:t>
            </a:r>
            <a:endParaRPr lang="ru-RU" sz="2000" i="1" dirty="0"/>
          </a:p>
        </p:txBody>
      </p:sp>
      <p:pic>
        <p:nvPicPr>
          <p:cNvPr id="2054" name="Picture 6" descr="D:\Users\Марина\Desktop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908720"/>
            <a:ext cx="2051720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14792" cy="720080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/>
              <a:t>Районное методическое объединение педагогов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124744"/>
            <a:ext cx="8587680" cy="51998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/>
              <a:t>Задачи:</a:t>
            </a:r>
          </a:p>
          <a:p>
            <a:pPr>
              <a:lnSpc>
                <a:spcPts val="1500"/>
              </a:lnSpc>
            </a:pPr>
            <a:r>
              <a:rPr lang="ru-RU" sz="2000" i="1" dirty="0" smtClean="0"/>
              <a:t>Обеспечить профессиональный, культурный и</a:t>
            </a:r>
          </a:p>
          <a:p>
            <a:pPr>
              <a:lnSpc>
                <a:spcPts val="1500"/>
              </a:lnSpc>
              <a:buNone/>
            </a:pPr>
            <a:r>
              <a:rPr lang="ru-RU" sz="2000" i="1" dirty="0" smtClean="0"/>
              <a:t>творческий рост педагогов.</a:t>
            </a:r>
          </a:p>
          <a:p>
            <a:pPr>
              <a:lnSpc>
                <a:spcPts val="1500"/>
              </a:lnSpc>
            </a:pPr>
            <a:r>
              <a:rPr lang="ru-RU" sz="2000" i="1" dirty="0" smtClean="0"/>
              <a:t>Осваивать новое содержание, технологии и </a:t>
            </a:r>
          </a:p>
          <a:p>
            <a:pPr>
              <a:lnSpc>
                <a:spcPts val="1500"/>
              </a:lnSpc>
              <a:buNone/>
            </a:pPr>
            <a:r>
              <a:rPr lang="ru-RU" sz="2000" i="1" dirty="0" smtClean="0"/>
              <a:t>методы педагогической деятельности.</a:t>
            </a:r>
          </a:p>
          <a:p>
            <a:pPr>
              <a:lnSpc>
                <a:spcPts val="1500"/>
              </a:lnSpc>
            </a:pPr>
            <a:r>
              <a:rPr lang="ru-RU" sz="2000" i="1" dirty="0" smtClean="0"/>
              <a:t>Обобщать прогрессивный педагогический опыт, осуществлять его пропаганду.</a:t>
            </a:r>
          </a:p>
          <a:p>
            <a:pPr>
              <a:lnSpc>
                <a:spcPts val="1500"/>
              </a:lnSpc>
            </a:pPr>
            <a:r>
              <a:rPr lang="ru-RU" sz="2000" i="1" dirty="0" smtClean="0"/>
              <a:t>Изучать и анализировать состояние преподавания по предметам своего профиля.</a:t>
            </a:r>
          </a:p>
          <a:p>
            <a:pPr>
              <a:lnSpc>
                <a:spcPts val="1500"/>
              </a:lnSpc>
            </a:pPr>
            <a:endParaRPr lang="ru-RU" sz="2000" b="1" i="1" dirty="0" smtClean="0"/>
          </a:p>
          <a:p>
            <a:pPr>
              <a:lnSpc>
                <a:spcPts val="1500"/>
              </a:lnSpc>
              <a:buNone/>
            </a:pPr>
            <a:r>
              <a:rPr lang="ru-RU" sz="2400" b="1" i="1" dirty="0" smtClean="0"/>
              <a:t>Основные формы работы РМО:</a:t>
            </a:r>
          </a:p>
          <a:p>
            <a:pPr>
              <a:lnSpc>
                <a:spcPts val="1900"/>
              </a:lnSpc>
            </a:pPr>
            <a:r>
              <a:rPr lang="ru-RU" sz="2000" i="1" dirty="0" smtClean="0"/>
              <a:t>круглые столы, совещания, семинары, творческие отчеты учителей и т.д., заседания РМО по вопросам методики обучения и воспитания;</a:t>
            </a:r>
          </a:p>
          <a:p>
            <a:pPr>
              <a:lnSpc>
                <a:spcPts val="1900"/>
              </a:lnSpc>
            </a:pPr>
            <a:r>
              <a:rPr lang="ru-RU" sz="2000" i="1" dirty="0" smtClean="0"/>
              <a:t>открытые уроки и внеклассные мероприятия по предмету, лекции, доклады, сообщения и дискуссии;</a:t>
            </a:r>
          </a:p>
          <a:p>
            <a:pPr>
              <a:lnSpc>
                <a:spcPts val="1900"/>
              </a:lnSpc>
            </a:pPr>
            <a:r>
              <a:rPr lang="ru-RU" sz="2000" i="1" dirty="0" smtClean="0"/>
              <a:t>изучение и реализация в УВП требований руководящих документов, передового педагогического опыта;</a:t>
            </a:r>
          </a:p>
          <a:p>
            <a:pPr>
              <a:lnSpc>
                <a:spcPts val="1900"/>
              </a:lnSpc>
            </a:pPr>
            <a:r>
              <a:rPr lang="ru-RU" sz="2000" i="1" dirty="0" smtClean="0"/>
              <a:t>активные способы организации педагогического общения, </a:t>
            </a:r>
            <a:r>
              <a:rPr lang="ru-RU" sz="2000" i="1" dirty="0" err="1" smtClean="0"/>
              <a:t>самопрезентации</a:t>
            </a:r>
            <a:r>
              <a:rPr lang="ru-RU" sz="2000" i="1" dirty="0" smtClean="0"/>
              <a:t>, педагогические чтения.</a:t>
            </a:r>
          </a:p>
        </p:txBody>
      </p:sp>
      <p:pic>
        <p:nvPicPr>
          <p:cNvPr id="1026" name="Picture 2" descr="D:\Users\Марина\Desktop\262334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620688"/>
            <a:ext cx="2843808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720080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Методические советы округов</a:t>
            </a:r>
            <a:endParaRPr lang="ru-RU" sz="2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124744"/>
            <a:ext cx="5688632" cy="1584176"/>
          </a:xfrm>
        </p:spPr>
        <p:txBody>
          <a:bodyPr>
            <a:normAutofit/>
          </a:bodyPr>
          <a:lstStyle/>
          <a:p>
            <a:pPr>
              <a:lnSpc>
                <a:spcPts val="1500"/>
              </a:lnSpc>
              <a:buNone/>
            </a:pPr>
            <a:r>
              <a:rPr lang="ru-RU" sz="2000" b="1" i="1" dirty="0" smtClean="0"/>
              <a:t>Созданы на базе образовательных</a:t>
            </a:r>
          </a:p>
          <a:p>
            <a:pPr>
              <a:lnSpc>
                <a:spcPts val="1500"/>
              </a:lnSpc>
              <a:buNone/>
            </a:pPr>
            <a:r>
              <a:rPr lang="ru-RU" sz="2000" b="1" i="1" dirty="0" smtClean="0"/>
              <a:t>учреждений, достигших наиболее значимых</a:t>
            </a:r>
          </a:p>
          <a:p>
            <a:pPr>
              <a:lnSpc>
                <a:spcPts val="1500"/>
              </a:lnSpc>
              <a:buNone/>
            </a:pPr>
            <a:r>
              <a:rPr lang="ru-RU" sz="2000" b="1" i="1" dirty="0" smtClean="0"/>
              <a:t>результатов и имеющих положительный опыт</a:t>
            </a:r>
          </a:p>
          <a:p>
            <a:pPr>
              <a:lnSpc>
                <a:spcPts val="1500"/>
              </a:lnSpc>
              <a:buNone/>
            </a:pPr>
            <a:r>
              <a:rPr lang="ru-RU" sz="2000" b="1" i="1" dirty="0" smtClean="0"/>
              <a:t>деятельности по одному или нескольким</a:t>
            </a:r>
          </a:p>
          <a:p>
            <a:pPr>
              <a:lnSpc>
                <a:spcPts val="1500"/>
              </a:lnSpc>
              <a:buNone/>
            </a:pPr>
            <a:r>
              <a:rPr lang="ru-RU" sz="2000" b="1" i="1" dirty="0" smtClean="0"/>
              <a:t>направлениям функционирования или</a:t>
            </a:r>
          </a:p>
          <a:p>
            <a:pPr>
              <a:lnSpc>
                <a:spcPts val="1500"/>
              </a:lnSpc>
              <a:buNone/>
            </a:pPr>
            <a:r>
              <a:rPr lang="ru-RU" sz="2000" b="1" i="1" dirty="0" smtClean="0"/>
              <a:t>развития.</a:t>
            </a:r>
            <a:endParaRPr lang="ru-RU" sz="2000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2852936"/>
            <a:ext cx="8991600" cy="3471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i="1" dirty="0" smtClean="0"/>
              <a:t> 4 методических совета округов:</a:t>
            </a:r>
          </a:p>
          <a:p>
            <a:pPr lvl="0"/>
            <a:r>
              <a:rPr lang="ru-RU" sz="2000" i="1" dirty="0" smtClean="0"/>
              <a:t>Методический совет </a:t>
            </a:r>
            <a:r>
              <a:rPr lang="ru-RU" sz="2000" i="1" dirty="0" err="1" smtClean="0"/>
              <a:t>Судского</a:t>
            </a:r>
            <a:r>
              <a:rPr lang="ru-RU" sz="2000" i="1" dirty="0" smtClean="0"/>
              <a:t> округа на базе МОУ «</a:t>
            </a:r>
            <a:r>
              <a:rPr lang="ru-RU" sz="2000" i="1" dirty="0" err="1" smtClean="0"/>
              <a:t>Судская</a:t>
            </a:r>
            <a:r>
              <a:rPr lang="ru-RU" sz="2000" i="1" dirty="0" smtClean="0"/>
              <a:t> средняя общеобразовательная школа №1».</a:t>
            </a:r>
          </a:p>
          <a:p>
            <a:pPr lvl="0"/>
            <a:r>
              <a:rPr lang="ru-RU" sz="2000" i="1" dirty="0" smtClean="0"/>
              <a:t>Методический совет Пригородного округа на базе МОУ «</a:t>
            </a:r>
            <a:r>
              <a:rPr lang="ru-RU" sz="2000" i="1" dirty="0" err="1" smtClean="0"/>
              <a:t>Ботовская</a:t>
            </a:r>
            <a:r>
              <a:rPr lang="ru-RU" sz="2000" i="1" dirty="0" smtClean="0"/>
              <a:t> средняя общеобразовательная школа».</a:t>
            </a:r>
          </a:p>
          <a:p>
            <a:pPr lvl="0"/>
            <a:r>
              <a:rPr lang="ru-RU" sz="2000" i="1" dirty="0" smtClean="0"/>
              <a:t>Методический совет Климовского округа на базе МОУ «</a:t>
            </a:r>
            <a:r>
              <a:rPr lang="ru-RU" sz="2000" i="1" dirty="0" err="1" smtClean="0"/>
              <a:t>Климовская</a:t>
            </a:r>
            <a:r>
              <a:rPr lang="ru-RU" sz="2000" i="1" dirty="0" smtClean="0"/>
              <a:t> средняя общеобразовательная школа».</a:t>
            </a:r>
          </a:p>
          <a:p>
            <a:pPr lvl="0"/>
            <a:r>
              <a:rPr lang="ru-RU" sz="2000" i="1" dirty="0" smtClean="0"/>
              <a:t>Методический совет </a:t>
            </a:r>
            <a:r>
              <a:rPr lang="ru-RU" sz="2000" i="1" dirty="0" err="1" smtClean="0"/>
              <a:t>Зашекснинского</a:t>
            </a:r>
            <a:r>
              <a:rPr lang="ru-RU" sz="2000" i="1" dirty="0" smtClean="0"/>
              <a:t> округа на базе МОУ «</a:t>
            </a:r>
            <a:r>
              <a:rPr lang="ru-RU" sz="2000" i="1" dirty="0" err="1" smtClean="0"/>
              <a:t>Домозеровская</a:t>
            </a:r>
            <a:r>
              <a:rPr lang="ru-RU" sz="2000" i="1" dirty="0" smtClean="0"/>
              <a:t> средняя общеобразовательная школа».</a:t>
            </a:r>
          </a:p>
          <a:p>
            <a:pPr>
              <a:buNone/>
            </a:pPr>
            <a:endParaRPr lang="ru-RU" sz="2000" i="1" dirty="0"/>
          </a:p>
        </p:txBody>
      </p:sp>
      <p:pic>
        <p:nvPicPr>
          <p:cNvPr id="1026" name="Picture 2" descr="D:\Users\Марина\Desktop\shkkol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88640"/>
            <a:ext cx="3318122" cy="2808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720080"/>
          </a:xfrm>
        </p:spPr>
        <p:txBody>
          <a:bodyPr>
            <a:noAutofit/>
          </a:bodyPr>
          <a:lstStyle/>
          <a:p>
            <a:r>
              <a:rPr lang="ru-RU" sz="3200" b="1" i="1" dirty="0" smtClean="0"/>
              <a:t>Клуб молодых педагогов</a:t>
            </a:r>
            <a:endParaRPr lang="ru-RU" sz="3200" b="1" i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95536" y="1268760"/>
            <a:ext cx="5328592" cy="194421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b="1" i="1" dirty="0" smtClean="0"/>
              <a:t>Цель: </a:t>
            </a:r>
            <a:r>
              <a:rPr lang="ru-RU" sz="2200" i="1" dirty="0" smtClean="0"/>
              <a:t>создание благоприятных условий для профессионального роста, раскрытие индивидуальных педагогических способностей начинающего педагога, расширение диапазона профессионального общения педагогов.</a:t>
            </a:r>
            <a:endParaRPr lang="ru-RU" sz="22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3212976"/>
            <a:ext cx="828092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Задачи: </a:t>
            </a:r>
          </a:p>
          <a:p>
            <a:pPr>
              <a:buFont typeface="Arial" pitchFamily="34" charset="0"/>
              <a:buChar char="•"/>
            </a:pP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выявлять талантливых, творчески работающих молодых учителей и распространять их педагогический опыт;</a:t>
            </a:r>
          </a:p>
          <a:p>
            <a:pPr>
              <a:buFont typeface="Arial" pitchFamily="34" charset="0"/>
              <a:buChar char="•"/>
            </a:pP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оказывать помощь начинающим учителям;</a:t>
            </a:r>
          </a:p>
          <a:p>
            <a:pPr>
              <a:buFont typeface="Arial" pitchFamily="34" charset="0"/>
              <a:buChar char="•"/>
            </a:pP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обеспечивать совершенствование профессионально-педагогической компетенции молодых специалистов, оказывать поддержку в инновационной деятельности;</a:t>
            </a:r>
          </a:p>
          <a:p>
            <a:pPr>
              <a:buFont typeface="Arial" pitchFamily="34" charset="0"/>
              <a:buChar char="•"/>
            </a:pP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обобщать и распространять передовой педагогический опыт;</a:t>
            </a:r>
          </a:p>
          <a:p>
            <a:pPr>
              <a:buFont typeface="Arial" pitchFamily="34" charset="0"/>
              <a:buChar char="•"/>
            </a:pP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Мотивировать молодых учителей к поиску и реализации инноваций в образовании.</a:t>
            </a:r>
          </a:p>
          <a:p>
            <a:endParaRPr lang="ru-RU" sz="2400" b="1" i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D:\Users\Марина\Desktop\sam_04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548680"/>
            <a:ext cx="3240088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686800" cy="648072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Районный клуб «учитель года» </a:t>
            </a:r>
            <a:endParaRPr lang="ru-RU" sz="2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052736"/>
            <a:ext cx="6048672" cy="1368152"/>
          </a:xfrm>
        </p:spPr>
        <p:txBody>
          <a:bodyPr>
            <a:noAutofit/>
          </a:bodyPr>
          <a:lstStyle/>
          <a:p>
            <a:pPr>
              <a:lnSpc>
                <a:spcPts val="1500"/>
              </a:lnSpc>
              <a:buNone/>
            </a:pPr>
            <a:r>
              <a:rPr lang="ru-RU" sz="2000" b="1" i="1" dirty="0" smtClean="0"/>
              <a:t>Клуб   координирует усилия творческих педагогов,</a:t>
            </a:r>
          </a:p>
          <a:p>
            <a:pPr>
              <a:lnSpc>
                <a:spcPts val="1500"/>
              </a:lnSpc>
              <a:buNone/>
            </a:pPr>
            <a:r>
              <a:rPr lang="ru-RU" sz="2000" b="1" i="1" dirty="0" smtClean="0"/>
              <a:t>направленные на распространение передового</a:t>
            </a:r>
          </a:p>
          <a:p>
            <a:pPr>
              <a:lnSpc>
                <a:spcPts val="1500"/>
              </a:lnSpc>
              <a:buNone/>
            </a:pPr>
            <a:r>
              <a:rPr lang="ru-RU" sz="2000" b="1" i="1" dirty="0" smtClean="0"/>
              <a:t>педагогического опыта. Деятельность клуба</a:t>
            </a:r>
          </a:p>
          <a:p>
            <a:pPr>
              <a:lnSpc>
                <a:spcPts val="1500"/>
              </a:lnSpc>
              <a:buNone/>
            </a:pPr>
            <a:r>
              <a:rPr lang="ru-RU" sz="2000" b="1" i="1" dirty="0" smtClean="0"/>
              <a:t>направлена на объединение учителей разных</a:t>
            </a:r>
          </a:p>
          <a:p>
            <a:pPr>
              <a:lnSpc>
                <a:spcPts val="1500"/>
              </a:lnSpc>
              <a:buNone/>
            </a:pPr>
            <a:r>
              <a:rPr lang="ru-RU" sz="2000" b="1" i="1" dirty="0" smtClean="0"/>
              <a:t>предметных областей</a:t>
            </a:r>
            <a:endParaRPr lang="ru-RU" sz="2000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1520" y="2492896"/>
            <a:ext cx="8892480" cy="41764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i="1" dirty="0" smtClean="0"/>
              <a:t>Задачи:</a:t>
            </a:r>
            <a:endParaRPr lang="en-US" sz="2000" b="1" i="1" dirty="0" smtClean="0"/>
          </a:p>
          <a:p>
            <a:r>
              <a:rPr lang="ru-RU" sz="2000" i="1" dirty="0" smtClean="0"/>
              <a:t>пропаганда опыта лучших учителей в ОУ района и муниципальных образованиях Вологодской области;</a:t>
            </a:r>
          </a:p>
          <a:p>
            <a:r>
              <a:rPr lang="ru-RU" sz="2000" i="1" dirty="0" smtClean="0"/>
              <a:t>установка тесных связей между учителями района и области;</a:t>
            </a:r>
          </a:p>
          <a:p>
            <a:r>
              <a:rPr lang="ru-RU" sz="2000" i="1" dirty="0" smtClean="0"/>
              <a:t>систематизация педагогических знаний и опыта, совместный поиск путей решения проблем, с которыми сталкивается учитель в своей </a:t>
            </a:r>
          </a:p>
          <a:p>
            <a:r>
              <a:rPr lang="ru-RU" sz="2000" i="1" dirty="0" smtClean="0"/>
              <a:t>                                                профессиональной деятельности.</a:t>
            </a:r>
          </a:p>
          <a:p>
            <a:endParaRPr lang="ru-RU" sz="2000" i="1" dirty="0" smtClean="0"/>
          </a:p>
          <a:p>
            <a:r>
              <a:rPr lang="ru-RU" sz="2000" b="1" i="1" dirty="0" smtClean="0"/>
              <a:t>                                                 Формы работы: </a:t>
            </a:r>
            <a:r>
              <a:rPr lang="ru-RU" sz="2000" i="1" dirty="0" smtClean="0"/>
              <a:t>творческие мастерские,</a:t>
            </a:r>
          </a:p>
          <a:p>
            <a:r>
              <a:rPr lang="ru-RU" sz="2000" b="1" i="1" dirty="0" smtClean="0"/>
              <a:t>                                                 </a:t>
            </a:r>
            <a:r>
              <a:rPr lang="ru-RU" sz="2000" i="1" dirty="0" smtClean="0"/>
              <a:t>творческие встречи, конференции, мастер-</a:t>
            </a:r>
          </a:p>
          <a:p>
            <a:r>
              <a:rPr lang="ru-RU" sz="2000" i="1" dirty="0" smtClean="0"/>
              <a:t>                                                 классы, открытые уроки, дискуссии, тренинги,</a:t>
            </a:r>
          </a:p>
          <a:p>
            <a:r>
              <a:rPr lang="ru-RU" sz="2000" i="1" dirty="0" smtClean="0"/>
              <a:t>                                                 внеклассные занятия, круглые столы и др.</a:t>
            </a:r>
            <a:endParaRPr lang="ru-RU" sz="2000" i="1" dirty="0"/>
          </a:p>
        </p:txBody>
      </p:sp>
      <p:pic>
        <p:nvPicPr>
          <p:cNvPr id="1027" name="Picture 3" descr="D:\Users\Марина\Desktop\Рисунок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88640"/>
            <a:ext cx="3024336" cy="2448272"/>
          </a:xfrm>
          <a:prstGeom prst="rect">
            <a:avLst/>
          </a:prstGeom>
          <a:noFill/>
        </p:spPr>
      </p:pic>
      <p:pic>
        <p:nvPicPr>
          <p:cNvPr id="1028" name="Picture 4" descr="D:\Users\Марина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581128"/>
            <a:ext cx="3528392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841248"/>
          </a:xfrm>
        </p:spPr>
        <p:txBody>
          <a:bodyPr>
            <a:normAutofit/>
          </a:bodyPr>
          <a:lstStyle/>
          <a:p>
            <a:r>
              <a:rPr lang="ru-RU" sz="2900" b="1" i="1" dirty="0" smtClean="0"/>
              <a:t>Районная детская пионерская организация</a:t>
            </a:r>
            <a:endParaRPr lang="ru-RU" sz="29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908720"/>
            <a:ext cx="4699248" cy="252028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ts val="1900"/>
              </a:lnSpc>
              <a:buNone/>
            </a:pPr>
            <a:r>
              <a:rPr lang="ru-RU" sz="3200" b="1" i="1" dirty="0" smtClean="0"/>
              <a:t>Цели: </a:t>
            </a:r>
            <a:r>
              <a:rPr lang="ru-RU" sz="2900" i="1" dirty="0" smtClean="0"/>
              <a:t>создание условий для</a:t>
            </a:r>
          </a:p>
          <a:p>
            <a:pPr>
              <a:lnSpc>
                <a:spcPts val="1900"/>
              </a:lnSpc>
              <a:buNone/>
            </a:pPr>
            <a:r>
              <a:rPr lang="ru-RU" sz="2900" i="1" dirty="0" smtClean="0"/>
              <a:t>формирования патриотических</a:t>
            </a:r>
          </a:p>
          <a:p>
            <a:pPr>
              <a:lnSpc>
                <a:spcPts val="1900"/>
              </a:lnSpc>
              <a:buNone/>
            </a:pPr>
            <a:r>
              <a:rPr lang="ru-RU" sz="2900" i="1" dirty="0" smtClean="0"/>
              <a:t>чувств, гражданско-правового</a:t>
            </a:r>
          </a:p>
          <a:p>
            <a:pPr>
              <a:lnSpc>
                <a:spcPts val="1900"/>
              </a:lnSpc>
              <a:buNone/>
            </a:pPr>
            <a:r>
              <a:rPr lang="ru-RU" sz="2900" i="1" dirty="0" smtClean="0"/>
              <a:t>мировоззрения и духовно-нравственных</a:t>
            </a:r>
          </a:p>
          <a:p>
            <a:pPr>
              <a:lnSpc>
                <a:spcPts val="1900"/>
              </a:lnSpc>
              <a:buNone/>
            </a:pPr>
            <a:r>
              <a:rPr lang="ru-RU" sz="2900" i="1" dirty="0" smtClean="0"/>
              <a:t>ценностей и идеалов, помощь детям в</a:t>
            </a:r>
          </a:p>
          <a:p>
            <a:pPr>
              <a:lnSpc>
                <a:spcPts val="1900"/>
              </a:lnSpc>
              <a:buNone/>
            </a:pPr>
            <a:r>
              <a:rPr lang="ru-RU" sz="2900" i="1" dirty="0" smtClean="0"/>
              <a:t>становлении их как личностей в</a:t>
            </a:r>
          </a:p>
          <a:p>
            <a:pPr>
              <a:lnSpc>
                <a:spcPts val="1900"/>
              </a:lnSpc>
              <a:buNone/>
            </a:pPr>
            <a:r>
              <a:rPr lang="ru-RU" sz="2900" i="1" dirty="0" smtClean="0"/>
              <a:t>процессе активной коллективной</a:t>
            </a:r>
          </a:p>
          <a:p>
            <a:pPr>
              <a:lnSpc>
                <a:spcPts val="1900"/>
              </a:lnSpc>
              <a:buNone/>
            </a:pPr>
            <a:r>
              <a:rPr lang="ru-RU" sz="2900" i="1" dirty="0" smtClean="0"/>
              <a:t>творческой деятельности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844080" y="3573016"/>
            <a:ext cx="7299920" cy="296760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200" b="1" i="1" dirty="0" smtClean="0"/>
              <a:t>Задачи: </a:t>
            </a:r>
          </a:p>
          <a:p>
            <a:pPr>
              <a:lnSpc>
                <a:spcPts val="1900"/>
              </a:lnSpc>
            </a:pPr>
            <a:r>
              <a:rPr lang="ru-RU" sz="2900" i="1" dirty="0" smtClean="0"/>
              <a:t>развитие интересов и творческих способностей детей;</a:t>
            </a:r>
          </a:p>
          <a:p>
            <a:pPr>
              <a:lnSpc>
                <a:spcPts val="1900"/>
              </a:lnSpc>
            </a:pPr>
            <a:r>
              <a:rPr lang="ru-RU" sz="2900" i="1" dirty="0" smtClean="0"/>
              <a:t>организация интересного и полезного свободного  времени детей;</a:t>
            </a:r>
          </a:p>
          <a:p>
            <a:pPr>
              <a:lnSpc>
                <a:spcPts val="1900"/>
              </a:lnSpc>
            </a:pPr>
            <a:r>
              <a:rPr lang="ru-RU" sz="2900" i="1" dirty="0" smtClean="0"/>
              <a:t>содействие защите прав, достоинства и интересов детей;</a:t>
            </a:r>
          </a:p>
          <a:p>
            <a:pPr>
              <a:lnSpc>
                <a:spcPts val="1900"/>
              </a:lnSpc>
            </a:pPr>
            <a:r>
              <a:rPr lang="ru-RU" sz="2900" i="1" dirty="0" smtClean="0"/>
              <a:t>                    формирование основ гражданской, социальной и </a:t>
            </a:r>
          </a:p>
          <a:p>
            <a:pPr>
              <a:lnSpc>
                <a:spcPts val="1900"/>
              </a:lnSpc>
            </a:pPr>
            <a:r>
              <a:rPr lang="ru-RU" sz="2900" i="1" dirty="0" smtClean="0"/>
              <a:t>                    правовой культуры;</a:t>
            </a:r>
          </a:p>
          <a:p>
            <a:pPr>
              <a:lnSpc>
                <a:spcPts val="1900"/>
              </a:lnSpc>
            </a:pPr>
            <a:r>
              <a:rPr lang="ru-RU" sz="2900" i="1" dirty="0" smtClean="0"/>
              <a:t>                    создание условий для самоопределения, саморазвития </a:t>
            </a:r>
          </a:p>
          <a:p>
            <a:pPr>
              <a:lnSpc>
                <a:spcPts val="1900"/>
              </a:lnSpc>
            </a:pPr>
            <a:r>
              <a:rPr lang="ru-RU" sz="2900" i="1" dirty="0" smtClean="0"/>
              <a:t>                    и самореализации детей в процессе активной </a:t>
            </a:r>
            <a:r>
              <a:rPr lang="ru-RU" sz="2900" i="1" dirty="0" err="1" smtClean="0"/>
              <a:t>творчес</a:t>
            </a:r>
            <a:r>
              <a:rPr lang="ru-RU" sz="2900" i="1" dirty="0" smtClean="0"/>
              <a:t>-</a:t>
            </a:r>
          </a:p>
          <a:p>
            <a:pPr>
              <a:lnSpc>
                <a:spcPts val="1900"/>
              </a:lnSpc>
            </a:pPr>
            <a:r>
              <a:rPr lang="ru-RU" sz="2900" i="1" dirty="0" smtClean="0"/>
              <a:t>                    кой деятельности.</a:t>
            </a:r>
            <a:endParaRPr lang="ru-RU" sz="2900" i="1" dirty="0"/>
          </a:p>
        </p:txBody>
      </p:sp>
      <p:pic>
        <p:nvPicPr>
          <p:cNvPr id="2050" name="Picture 2" descr="D:\Users\Марина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836712"/>
            <a:ext cx="3923928" cy="2736304"/>
          </a:xfrm>
          <a:prstGeom prst="rect">
            <a:avLst/>
          </a:prstGeom>
          <a:noFill/>
        </p:spPr>
      </p:pic>
      <p:pic>
        <p:nvPicPr>
          <p:cNvPr id="2051" name="Picture 3" descr="D:\Users\Марина\Desktop\Рисунок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25144"/>
            <a:ext cx="2736305" cy="19442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7637" y="188640"/>
            <a:ext cx="7498080" cy="778098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Необходимость ГОУ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944724"/>
            <a:ext cx="7498080" cy="5303676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 smtClean="0"/>
              <a:t>Возрастающие требования к качеству образовательных услуг</a:t>
            </a:r>
          </a:p>
          <a:p>
            <a:r>
              <a:rPr lang="ru-RU" i="1" dirty="0" smtClean="0"/>
              <a:t>Решение вопросов воспитания духовно-нравственных гражданских качеств – совместное дело образования и общества</a:t>
            </a:r>
          </a:p>
          <a:p>
            <a:r>
              <a:rPr lang="ru-RU" i="1" dirty="0" smtClean="0"/>
              <a:t>Выбор тех или иных образовательных программ</a:t>
            </a:r>
          </a:p>
          <a:p>
            <a:r>
              <a:rPr lang="ru-RU" i="1" dirty="0" smtClean="0"/>
              <a:t>Реализация ФГОС общего образования</a:t>
            </a:r>
          </a:p>
          <a:p>
            <a:r>
              <a:rPr lang="ru-RU" i="1" dirty="0" smtClean="0"/>
              <a:t>Определение перспектив развития учреждений </a:t>
            </a:r>
            <a:endParaRPr lang="ru-RU" i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/>
              <a:t>Адреса сайтов</a:t>
            </a:r>
            <a:endParaRPr lang="ru-RU" sz="2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771800" y="1772816"/>
            <a:ext cx="6048672" cy="47244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hlinkClick r:id="rId2"/>
              </a:rPr>
              <a:t>www.edu35.ru</a:t>
            </a:r>
            <a:r>
              <a:rPr lang="ru-RU" sz="2400" b="1" dirty="0" smtClean="0"/>
              <a:t> – сайт Департамента образования Вологодской области</a:t>
            </a:r>
          </a:p>
          <a:p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r>
              <a:rPr lang="en-US" sz="2400" b="1" dirty="0" smtClean="0"/>
              <a:t>viro.edu.ru – </a:t>
            </a:r>
            <a:r>
              <a:rPr lang="ru-RU" sz="2400" b="1" dirty="0" smtClean="0"/>
              <a:t>сайт ВИРО 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r>
              <a:rPr lang="en-US" sz="2400" b="1" dirty="0" smtClean="0"/>
              <a:t>u27.edu35.ru – </a:t>
            </a:r>
            <a:r>
              <a:rPr lang="ru-RU" sz="2400" b="1" dirty="0" smtClean="0"/>
              <a:t>сайт управления образования Череповецкого муниципального района</a:t>
            </a:r>
            <a:endParaRPr lang="ru-RU" sz="2400" b="1" dirty="0"/>
          </a:p>
        </p:txBody>
      </p:sp>
      <p:pic>
        <p:nvPicPr>
          <p:cNvPr id="2050" name="Picture 2" descr="D:\Users\Марина\Desktop\ege1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068960"/>
            <a:ext cx="2376488" cy="1584325"/>
          </a:xfrm>
          <a:prstGeom prst="rect">
            <a:avLst/>
          </a:prstGeom>
          <a:noFill/>
        </p:spPr>
      </p:pic>
      <p:pic>
        <p:nvPicPr>
          <p:cNvPr id="2051" name="Picture 3" descr="D:\Users\Марина\Desktop\Фото\gos-obschestv.upravlen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556792"/>
            <a:ext cx="2592288" cy="1296145"/>
          </a:xfrm>
          <a:prstGeom prst="rect">
            <a:avLst/>
          </a:prstGeom>
          <a:noFill/>
        </p:spPr>
      </p:pic>
      <p:pic>
        <p:nvPicPr>
          <p:cNvPr id="2052" name="Picture 4" descr="D:\Users\Марина\Desktop\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941168"/>
            <a:ext cx="2232248" cy="1472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88552" cy="836712"/>
          </a:xfrm>
        </p:spPr>
        <p:txBody>
          <a:bodyPr>
            <a:normAutofit/>
          </a:bodyPr>
          <a:lstStyle/>
          <a:p>
            <a:r>
              <a:rPr lang="ru-RU" sz="2000" b="1" i="1" dirty="0" smtClean="0"/>
              <a:t>Количество общественных наблюдателей за процедурой </a:t>
            </a:r>
            <a:r>
              <a:rPr lang="ru-RU" sz="2000" b="1" i="1" dirty="0" err="1" smtClean="0"/>
              <a:t>егэ</a:t>
            </a:r>
            <a:r>
              <a:rPr lang="ru-RU" sz="2000" b="1" i="1" dirty="0" smtClean="0"/>
              <a:t> в </a:t>
            </a:r>
            <a:r>
              <a:rPr lang="ru-RU" sz="2000" b="1" i="1" dirty="0" err="1" smtClean="0"/>
              <a:t>ппэ</a:t>
            </a:r>
            <a:r>
              <a:rPr lang="ru-RU" sz="2000" b="1" i="1" dirty="0" smtClean="0"/>
              <a:t> по муниципальным районам и городским округам в 2012 году</a:t>
            </a:r>
            <a:endParaRPr lang="ru-RU" sz="2000" b="1" i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179512" y="764704"/>
          <a:ext cx="4176464" cy="5971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7707"/>
                <a:gridCol w="1528757"/>
              </a:tblGrid>
              <a:tr h="1008112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Наименовние</a:t>
                      </a:r>
                      <a:r>
                        <a:rPr lang="ru-RU" sz="1600" dirty="0" smtClean="0"/>
                        <a:t>  муниципального</a:t>
                      </a:r>
                      <a:r>
                        <a:rPr lang="ru-RU" sz="1600" baseline="0" dirty="0" smtClean="0"/>
                        <a:t> района/ городского округа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Количество общественных наблюдателей</a:t>
                      </a:r>
                      <a:endParaRPr lang="ru-RU" sz="1600" dirty="0"/>
                    </a:p>
                  </a:txBody>
                  <a:tcPr/>
                </a:tc>
              </a:tr>
              <a:tr h="354501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Бабаевский</a:t>
                      </a:r>
                      <a:r>
                        <a:rPr lang="ru-RU" sz="1600" dirty="0" smtClean="0"/>
                        <a:t> район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        19</a:t>
                      </a:r>
                      <a:endParaRPr lang="ru-RU" sz="1600" dirty="0"/>
                    </a:p>
                  </a:txBody>
                  <a:tcPr/>
                </a:tc>
              </a:tr>
              <a:tr h="354501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Бабушкинский</a:t>
                      </a:r>
                      <a:r>
                        <a:rPr lang="ru-RU" sz="1600" dirty="0" smtClean="0"/>
                        <a:t> район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/>
                        <a:t>          2</a:t>
                      </a:r>
                      <a:endParaRPr lang="ru-RU" sz="1600" dirty="0"/>
                    </a:p>
                  </a:txBody>
                  <a:tcPr/>
                </a:tc>
              </a:tr>
              <a:tr h="35450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Белозерский район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        13</a:t>
                      </a:r>
                      <a:endParaRPr lang="ru-RU" sz="1600" dirty="0"/>
                    </a:p>
                  </a:txBody>
                  <a:tcPr/>
                </a:tc>
              </a:tr>
              <a:tr h="354501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Вашкинский</a:t>
                      </a:r>
                      <a:r>
                        <a:rPr lang="ru-RU" sz="1600" dirty="0" smtClean="0"/>
                        <a:t> район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         7</a:t>
                      </a:r>
                      <a:endParaRPr lang="ru-RU" sz="1600" dirty="0"/>
                    </a:p>
                  </a:txBody>
                  <a:tcPr/>
                </a:tc>
              </a:tr>
              <a:tr h="35450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Великоустюгский район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        20</a:t>
                      </a:r>
                      <a:endParaRPr lang="ru-RU" sz="1600" dirty="0"/>
                    </a:p>
                  </a:txBody>
                  <a:tcPr/>
                </a:tc>
              </a:tr>
              <a:tr h="354501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Верховажский</a:t>
                      </a:r>
                      <a:r>
                        <a:rPr lang="ru-RU" sz="1600" dirty="0" smtClean="0"/>
                        <a:t> район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         6</a:t>
                      </a:r>
                      <a:endParaRPr lang="ru-RU" sz="1600" dirty="0"/>
                    </a:p>
                  </a:txBody>
                  <a:tcPr/>
                </a:tc>
              </a:tr>
              <a:tr h="354501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Вожегодский</a:t>
                      </a:r>
                      <a:r>
                        <a:rPr lang="ru-RU" sz="1600" dirty="0" smtClean="0"/>
                        <a:t> район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         9</a:t>
                      </a:r>
                      <a:endParaRPr lang="ru-RU" sz="1600" dirty="0"/>
                    </a:p>
                  </a:txBody>
                  <a:tcPr/>
                </a:tc>
              </a:tr>
              <a:tr h="35450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Вологодский район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        12</a:t>
                      </a:r>
                      <a:endParaRPr lang="ru-RU" sz="1600" dirty="0"/>
                    </a:p>
                  </a:txBody>
                  <a:tcPr/>
                </a:tc>
              </a:tr>
              <a:tr h="354501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Вытегорский</a:t>
                      </a:r>
                      <a:r>
                        <a:rPr lang="ru-RU" sz="1600" dirty="0" smtClean="0"/>
                        <a:t> район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        15</a:t>
                      </a:r>
                      <a:endParaRPr lang="ru-RU" sz="1600" dirty="0"/>
                    </a:p>
                  </a:txBody>
                  <a:tcPr/>
                </a:tc>
              </a:tr>
              <a:tr h="35450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г.Вологда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       130</a:t>
                      </a:r>
                      <a:endParaRPr lang="ru-RU" sz="1600" dirty="0"/>
                    </a:p>
                  </a:txBody>
                  <a:tcPr/>
                </a:tc>
              </a:tr>
              <a:tr h="35450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г.Череповец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       330</a:t>
                      </a:r>
                      <a:endParaRPr lang="ru-RU" sz="1600" dirty="0"/>
                    </a:p>
                  </a:txBody>
                  <a:tcPr/>
                </a:tc>
              </a:tr>
              <a:tr h="354501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Грязовецкий</a:t>
                      </a:r>
                      <a:r>
                        <a:rPr lang="ru-RU" sz="1600" dirty="0" smtClean="0"/>
                        <a:t> район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        14</a:t>
                      </a:r>
                      <a:endParaRPr lang="ru-RU" sz="1600" dirty="0"/>
                    </a:p>
                  </a:txBody>
                  <a:tcPr/>
                </a:tc>
              </a:tr>
              <a:tr h="354501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Кадуйский</a:t>
                      </a:r>
                      <a:r>
                        <a:rPr lang="ru-RU" sz="1600" dirty="0" smtClean="0"/>
                        <a:t> район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         4</a:t>
                      </a:r>
                      <a:endParaRPr lang="ru-RU" sz="1600" dirty="0"/>
                    </a:p>
                  </a:txBody>
                  <a:tcPr/>
                </a:tc>
              </a:tr>
              <a:tr h="35450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Кирилловский район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         8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4572000" y="764699"/>
          <a:ext cx="4392488" cy="5924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9516"/>
                <a:gridCol w="1672972"/>
              </a:tblGrid>
              <a:tr h="9361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/>
                        <a:t>Наименовние</a:t>
                      </a:r>
                      <a:r>
                        <a:rPr lang="ru-RU" sz="1600" dirty="0" smtClean="0"/>
                        <a:t>  муниципального</a:t>
                      </a:r>
                      <a:r>
                        <a:rPr lang="ru-RU" sz="1600" baseline="0" dirty="0" smtClean="0"/>
                        <a:t> района/ городского округа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Количество общественных наблюдателей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</a:tr>
              <a:tr h="346956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Кичм</a:t>
                      </a:r>
                      <a:r>
                        <a:rPr lang="ru-RU" sz="1600" dirty="0" smtClean="0"/>
                        <a:t>.- Городецкий район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           20</a:t>
                      </a:r>
                      <a:endParaRPr lang="ru-RU" sz="1600" dirty="0"/>
                    </a:p>
                  </a:txBody>
                  <a:tcPr/>
                </a:tc>
              </a:tr>
              <a:tr h="34695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Междуреченский район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            4</a:t>
                      </a:r>
                      <a:endParaRPr lang="ru-RU" sz="1600" dirty="0"/>
                    </a:p>
                  </a:txBody>
                  <a:tcPr/>
                </a:tc>
              </a:tr>
              <a:tr h="34695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Никольский район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           29</a:t>
                      </a:r>
                      <a:endParaRPr lang="ru-RU" sz="1600" dirty="0"/>
                    </a:p>
                  </a:txBody>
                  <a:tcPr/>
                </a:tc>
              </a:tr>
              <a:tr h="346956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Нюксенский</a:t>
                      </a:r>
                      <a:r>
                        <a:rPr lang="ru-RU" sz="1600" dirty="0" smtClean="0"/>
                        <a:t> район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            4</a:t>
                      </a:r>
                      <a:endParaRPr lang="ru-RU" sz="1600" dirty="0"/>
                    </a:p>
                  </a:txBody>
                  <a:tcPr/>
                </a:tc>
              </a:tr>
              <a:tr h="346956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Сокольский</a:t>
                      </a:r>
                      <a:r>
                        <a:rPr lang="ru-RU" sz="1600" dirty="0" smtClean="0"/>
                        <a:t> район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           34</a:t>
                      </a:r>
                      <a:endParaRPr lang="ru-RU" sz="1600" dirty="0"/>
                    </a:p>
                  </a:txBody>
                  <a:tcPr/>
                </a:tc>
              </a:tr>
              <a:tr h="346956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Сямженский</a:t>
                      </a:r>
                      <a:r>
                        <a:rPr lang="ru-RU" sz="1600" dirty="0" smtClean="0"/>
                        <a:t> район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            6</a:t>
                      </a:r>
                      <a:endParaRPr lang="ru-RU" sz="1600" dirty="0"/>
                    </a:p>
                  </a:txBody>
                  <a:tcPr/>
                </a:tc>
              </a:tr>
              <a:tr h="346956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Тарногский</a:t>
                      </a:r>
                      <a:r>
                        <a:rPr lang="ru-RU" sz="1600" dirty="0" smtClean="0"/>
                        <a:t> район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           11</a:t>
                      </a:r>
                      <a:endParaRPr lang="ru-RU" sz="1600" dirty="0"/>
                    </a:p>
                  </a:txBody>
                  <a:tcPr/>
                </a:tc>
              </a:tr>
              <a:tr h="346956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Тотемский</a:t>
                      </a:r>
                      <a:r>
                        <a:rPr lang="ru-RU" sz="1600" baseline="0" dirty="0" smtClean="0"/>
                        <a:t> район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           16</a:t>
                      </a:r>
                      <a:endParaRPr lang="ru-RU" sz="1600" dirty="0"/>
                    </a:p>
                  </a:txBody>
                  <a:tcPr/>
                </a:tc>
              </a:tr>
              <a:tr h="346956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Усть-Кубинский</a:t>
                      </a:r>
                      <a:r>
                        <a:rPr lang="ru-RU" sz="1600" dirty="0" smtClean="0"/>
                        <a:t> район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            5</a:t>
                      </a:r>
                      <a:endParaRPr lang="ru-RU" sz="1600" dirty="0"/>
                    </a:p>
                  </a:txBody>
                  <a:tcPr/>
                </a:tc>
              </a:tr>
              <a:tr h="346956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Устюженский</a:t>
                      </a:r>
                      <a:r>
                        <a:rPr lang="ru-RU" sz="1600" dirty="0" smtClean="0"/>
                        <a:t> район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          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12</a:t>
                      </a:r>
                      <a:endParaRPr lang="ru-RU" sz="1600" dirty="0"/>
                    </a:p>
                  </a:txBody>
                  <a:tcPr/>
                </a:tc>
              </a:tr>
              <a:tr h="346956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Харовский</a:t>
                      </a:r>
                      <a:r>
                        <a:rPr lang="ru-RU" sz="1600" dirty="0" smtClean="0"/>
                        <a:t> район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           22</a:t>
                      </a:r>
                      <a:endParaRPr lang="ru-RU" sz="1600" dirty="0"/>
                    </a:p>
                  </a:txBody>
                  <a:tcPr/>
                </a:tc>
              </a:tr>
              <a:tr h="346956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Чагодощенский</a:t>
                      </a:r>
                      <a:r>
                        <a:rPr lang="ru-RU" sz="1600" dirty="0" smtClean="0"/>
                        <a:t> район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            4</a:t>
                      </a:r>
                      <a:endParaRPr lang="ru-RU" sz="1600" dirty="0"/>
                    </a:p>
                  </a:txBody>
                  <a:tcPr/>
                </a:tc>
              </a:tr>
              <a:tr h="34695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Череповецкий район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            5</a:t>
                      </a:r>
                      <a:endParaRPr lang="ru-RU" sz="1600" dirty="0"/>
                    </a:p>
                  </a:txBody>
                  <a:tcPr/>
                </a:tc>
              </a:tr>
              <a:tr h="34695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Шекснинский район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          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19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Обоснование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000" i="1" dirty="0" smtClean="0"/>
              <a:t>Необходимость создания модели государственно</a:t>
            </a:r>
          </a:p>
          <a:p>
            <a:pPr>
              <a:buNone/>
            </a:pPr>
            <a:r>
              <a:rPr lang="ru-RU" sz="3000" i="1" dirty="0" smtClean="0"/>
              <a:t>общественного управления на муниципальном</a:t>
            </a:r>
          </a:p>
          <a:p>
            <a:pPr>
              <a:buNone/>
            </a:pPr>
            <a:r>
              <a:rPr lang="ru-RU" sz="3000" i="1" dirty="0" smtClean="0"/>
              <a:t>уровне исходит из положения Концепции</a:t>
            </a:r>
          </a:p>
          <a:p>
            <a:pPr>
              <a:buNone/>
            </a:pPr>
            <a:r>
              <a:rPr lang="ru-RU" sz="3000" i="1" dirty="0" smtClean="0"/>
              <a:t>Модернизации Российского образования,</a:t>
            </a:r>
          </a:p>
          <a:p>
            <a:pPr>
              <a:buNone/>
            </a:pPr>
            <a:r>
              <a:rPr lang="ru-RU" sz="3000" i="1" dirty="0" smtClean="0"/>
              <a:t>инициативы «Наша новая школа» о</a:t>
            </a:r>
          </a:p>
          <a:p>
            <a:pPr>
              <a:buNone/>
            </a:pPr>
            <a:r>
              <a:rPr lang="ru-RU" sz="3000" i="1" dirty="0" smtClean="0"/>
              <a:t>необходимости открытости образования как</a:t>
            </a:r>
          </a:p>
          <a:p>
            <a:pPr>
              <a:buNone/>
            </a:pPr>
            <a:r>
              <a:rPr lang="ru-RU" sz="3000" i="1" dirty="0" smtClean="0"/>
              <a:t>государственно-общественной системы,</a:t>
            </a:r>
          </a:p>
          <a:p>
            <a:pPr>
              <a:buNone/>
            </a:pPr>
            <a:r>
              <a:rPr lang="ru-RU" sz="3000" i="1" dirty="0" smtClean="0"/>
              <a:t>необходимости перехода к модели взаимной</a:t>
            </a:r>
          </a:p>
          <a:p>
            <a:pPr>
              <a:buNone/>
            </a:pPr>
            <a:r>
              <a:rPr lang="ru-RU" sz="3000" i="1" dirty="0" smtClean="0"/>
              <a:t>ответственности в сфере образования и усиления</a:t>
            </a:r>
          </a:p>
          <a:p>
            <a:pPr>
              <a:buNone/>
            </a:pPr>
            <a:r>
              <a:rPr lang="ru-RU" sz="3000" i="1" dirty="0" smtClean="0"/>
              <a:t>роли всех субъектов образовательной политики, их</a:t>
            </a:r>
          </a:p>
          <a:p>
            <a:pPr>
              <a:buNone/>
            </a:pPr>
            <a:r>
              <a:rPr lang="ru-RU" sz="3000" i="1" dirty="0" smtClean="0"/>
              <a:t>взаимодействия.</a:t>
            </a:r>
            <a:endParaRPr lang="ru-RU" sz="30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70086"/>
          </a:xfrm>
        </p:spPr>
        <p:txBody>
          <a:bodyPr/>
          <a:lstStyle/>
          <a:p>
            <a:r>
              <a:rPr lang="ru-RU" b="1" i="1" dirty="0" smtClean="0"/>
              <a:t>Цель: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4"/>
            <a:ext cx="88392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 smtClean="0"/>
              <a:t>постановка проблемы                 создание условий</a:t>
            </a:r>
          </a:p>
          <a:p>
            <a:pPr>
              <a:buNone/>
            </a:pPr>
            <a:r>
              <a:rPr lang="ru-RU" b="1" i="1" dirty="0" smtClean="0"/>
              <a:t>функционирования и                   для вовлечения</a:t>
            </a:r>
          </a:p>
          <a:p>
            <a:pPr>
              <a:buNone/>
            </a:pPr>
            <a:r>
              <a:rPr lang="ru-RU" b="1" i="1" dirty="0" smtClean="0"/>
              <a:t>развития образования в             общественности</a:t>
            </a:r>
          </a:p>
          <a:p>
            <a:pPr>
              <a:buNone/>
            </a:pPr>
            <a:r>
              <a:rPr lang="ru-RU" b="1" i="1" dirty="0" smtClean="0"/>
              <a:t>центр внимания                            в формирование</a:t>
            </a:r>
          </a:p>
          <a:p>
            <a:pPr>
              <a:buNone/>
            </a:pPr>
            <a:r>
              <a:rPr lang="ru-RU" b="1" i="1" dirty="0" smtClean="0"/>
              <a:t>общественности,                           и реализацию</a:t>
            </a:r>
          </a:p>
          <a:p>
            <a:pPr>
              <a:buNone/>
            </a:pPr>
            <a:r>
              <a:rPr lang="ru-RU" b="1" i="1" dirty="0" smtClean="0"/>
              <a:t>воплощение в жизнь                     образовательной</a:t>
            </a:r>
          </a:p>
          <a:p>
            <a:pPr>
              <a:buNone/>
            </a:pPr>
            <a:r>
              <a:rPr lang="ru-RU" b="1" i="1" dirty="0" smtClean="0"/>
              <a:t>государственно-                             политики</a:t>
            </a:r>
          </a:p>
          <a:p>
            <a:pPr>
              <a:buNone/>
            </a:pPr>
            <a:r>
              <a:rPr lang="ru-RU" b="1" i="1" dirty="0" smtClean="0"/>
              <a:t>общественных принципов</a:t>
            </a:r>
          </a:p>
          <a:p>
            <a:pPr>
              <a:buNone/>
            </a:pPr>
            <a:r>
              <a:rPr lang="ru-RU" b="1" i="1" dirty="0" smtClean="0"/>
              <a:t>управления</a:t>
            </a:r>
            <a:endParaRPr lang="ru-RU" b="1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3595" y="0"/>
            <a:ext cx="7498080" cy="886110"/>
          </a:xfrm>
        </p:spPr>
        <p:txBody>
          <a:bodyPr/>
          <a:lstStyle/>
          <a:p>
            <a:r>
              <a:rPr lang="ru-RU" b="1" i="1" dirty="0" smtClean="0"/>
              <a:t>Задачи: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3853" y="782706"/>
            <a:ext cx="8490147" cy="5573706"/>
          </a:xfrm>
        </p:spPr>
        <p:txBody>
          <a:bodyPr>
            <a:normAutofit fontScale="92500" lnSpcReduction="20000"/>
          </a:bodyPr>
          <a:lstStyle/>
          <a:p>
            <a:r>
              <a:rPr lang="ru-RU" sz="3500" i="1" dirty="0" smtClean="0"/>
              <a:t>развить социальное партнерство в системе образования как путь решения актуальных проблем развития и модернизации образования через внедрение механизма общественного управления;</a:t>
            </a:r>
          </a:p>
          <a:p>
            <a:r>
              <a:rPr lang="ru-RU" sz="3500" i="1" dirty="0" smtClean="0"/>
              <a:t>создать систему общественного контроля над качеством образования и полнотой выполнения социального заказа;</a:t>
            </a:r>
          </a:p>
          <a:p>
            <a:r>
              <a:rPr lang="ru-RU" sz="3500" i="1" dirty="0" smtClean="0"/>
              <a:t>организовать совместную деятельность родительской общественности, органов местного самоуправления в решении актуальных вопросов развития образования район</a:t>
            </a:r>
            <a:r>
              <a:rPr lang="ru-RU" b="1" i="1" dirty="0" smtClean="0"/>
              <a:t>а.</a:t>
            </a:r>
          </a:p>
          <a:p>
            <a:endParaRPr lang="ru-RU" b="1" i="1" dirty="0" smtClean="0"/>
          </a:p>
          <a:p>
            <a:endParaRPr lang="ru-RU" b="1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Ожидаемые результаты: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/>
              <a:t>   привлечение общественности к делам и проблемам образования, повышение открытости муниципальной образовательной системы, ее восприимчивости к запросам граждан и общества</a:t>
            </a:r>
            <a:endParaRPr lang="ru-RU" b="1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838200"/>
          </a:xfrm>
        </p:spPr>
        <p:txBody>
          <a:bodyPr/>
          <a:lstStyle/>
          <a:p>
            <a:r>
              <a:rPr lang="ru-RU" b="1" i="1" dirty="0" smtClean="0"/>
              <a:t>Нормативные документы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686800" cy="5544616"/>
          </a:xfrm>
        </p:spPr>
        <p:txBody>
          <a:bodyPr>
            <a:normAutofit fontScale="92500"/>
          </a:bodyPr>
          <a:lstStyle/>
          <a:p>
            <a:r>
              <a:rPr lang="ru-RU" i="1" dirty="0" smtClean="0"/>
              <a:t>Закон РФ «Об образовании»: ст.2 декларирует в качестве принципа государственной политики в области образования государственно-общественный характер управления;</a:t>
            </a:r>
          </a:p>
          <a:p>
            <a:r>
              <a:rPr lang="ru-RU" i="1" dirty="0" smtClean="0"/>
              <a:t>Ст.13,32,35 – создание органов самоуправления отнесено к компетенции ОУ</a:t>
            </a:r>
          </a:p>
          <a:p>
            <a:r>
              <a:rPr lang="ru-RU" i="1" dirty="0" smtClean="0"/>
              <a:t>«План мероприятий по реализации Концепции государственно-общественного управления образованием в Череповецком муниципальном районе на 2012-2015гг.» (утвержден распоряжением №28 от 15.01.2013г.)</a:t>
            </a:r>
            <a:endParaRPr lang="ru-RU" i="1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2384" y="188640"/>
            <a:ext cx="8011616" cy="53082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Муниципальный  уровень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124744"/>
            <a:ext cx="7723584" cy="5256584"/>
          </a:xfrm>
        </p:spPr>
        <p:txBody>
          <a:bodyPr>
            <a:normAutofit fontScale="55000" lnSpcReduction="20000"/>
          </a:bodyPr>
          <a:lstStyle/>
          <a:p>
            <a:pPr marL="541782" indent="-514350"/>
            <a:endParaRPr lang="ru-RU" sz="3200" i="1" dirty="0" smtClean="0"/>
          </a:p>
          <a:p>
            <a:pPr marL="541782" indent="-514350">
              <a:buFont typeface="Arial" pitchFamily="34" charset="0"/>
              <a:buChar char="•"/>
            </a:pPr>
            <a:r>
              <a:rPr lang="ru-RU" sz="4400" i="1" dirty="0" smtClean="0"/>
              <a:t>Совет руководителей ОУ</a:t>
            </a:r>
          </a:p>
          <a:p>
            <a:pPr marL="541782" indent="-514350">
              <a:buFont typeface="Arial" pitchFamily="34" charset="0"/>
              <a:buChar char="•"/>
            </a:pPr>
            <a:r>
              <a:rPr lang="ru-RU" sz="4400" i="1" dirty="0" smtClean="0"/>
              <a:t>Экспертный </a:t>
            </a:r>
            <a:r>
              <a:rPr lang="ru-RU" sz="4400" i="1" dirty="0" smtClean="0"/>
              <a:t>совет</a:t>
            </a:r>
          </a:p>
          <a:p>
            <a:pPr marL="541782" indent="-514350">
              <a:buFont typeface="Arial" pitchFamily="34" charset="0"/>
              <a:buChar char="•"/>
            </a:pPr>
            <a:r>
              <a:rPr lang="ru-RU" sz="4400" i="1" dirty="0" smtClean="0"/>
              <a:t>Районный методический совет</a:t>
            </a:r>
            <a:endParaRPr lang="ru-RU" sz="4400" i="1" dirty="0" smtClean="0"/>
          </a:p>
          <a:p>
            <a:pPr marL="541782" indent="-514350">
              <a:buFont typeface="Arial" pitchFamily="34" charset="0"/>
              <a:buChar char="•"/>
            </a:pPr>
            <a:r>
              <a:rPr lang="ru-RU" sz="4400" i="1" dirty="0" smtClean="0"/>
              <a:t>Районные методические объединения педагогов</a:t>
            </a:r>
          </a:p>
          <a:p>
            <a:pPr marL="541782" indent="-514350">
              <a:buFont typeface="Arial" pitchFamily="34" charset="0"/>
              <a:buChar char="•"/>
            </a:pPr>
            <a:r>
              <a:rPr lang="ru-RU" sz="4400" i="1" dirty="0" smtClean="0"/>
              <a:t>Клуб молодых педагогов</a:t>
            </a:r>
          </a:p>
          <a:p>
            <a:pPr marL="541782" indent="-514350">
              <a:buFont typeface="Arial" pitchFamily="34" charset="0"/>
              <a:buChar char="•"/>
            </a:pPr>
            <a:r>
              <a:rPr lang="ru-RU" sz="4400" i="1" dirty="0" smtClean="0"/>
              <a:t>Методические советы округов</a:t>
            </a:r>
          </a:p>
          <a:p>
            <a:pPr marL="541782" indent="-514350">
              <a:buFont typeface="Arial" pitchFamily="34" charset="0"/>
              <a:buChar char="•"/>
            </a:pPr>
            <a:r>
              <a:rPr lang="ru-RU" sz="4400" i="1" dirty="0" smtClean="0"/>
              <a:t>Районный клуб «Учитель года»</a:t>
            </a:r>
          </a:p>
          <a:p>
            <a:pPr marL="541782" indent="-514350">
              <a:buFont typeface="Arial" pitchFamily="34" charset="0"/>
              <a:buChar char="•"/>
            </a:pPr>
            <a:r>
              <a:rPr lang="ru-RU" sz="4400" i="1" dirty="0" smtClean="0"/>
              <a:t>Муниципальная аттестационная комиссия</a:t>
            </a:r>
          </a:p>
          <a:p>
            <a:pPr marL="541782" indent="-514350">
              <a:buFont typeface="Arial" pitchFamily="34" charset="0"/>
              <a:buChar char="•"/>
            </a:pPr>
            <a:r>
              <a:rPr lang="ru-RU" sz="4400" i="1" dirty="0" smtClean="0"/>
              <a:t>Координационный совет по ФГОС</a:t>
            </a:r>
          </a:p>
          <a:p>
            <a:pPr marL="541782" indent="-514350">
              <a:buFont typeface="Arial" pitchFamily="34" charset="0"/>
              <a:buChar char="•"/>
            </a:pPr>
            <a:r>
              <a:rPr lang="ru-RU" sz="4400" i="1" dirty="0" smtClean="0"/>
              <a:t>Районная детская пионерская организация</a:t>
            </a:r>
          </a:p>
          <a:p>
            <a:pPr marL="541782" indent="-514350">
              <a:buFont typeface="Arial" pitchFamily="34" charset="0"/>
              <a:buChar char="•"/>
            </a:pPr>
            <a:r>
              <a:rPr lang="ru-RU" sz="4400" i="1" dirty="0" smtClean="0"/>
              <a:t>Районная организация профсоюзных работников</a:t>
            </a:r>
          </a:p>
          <a:p>
            <a:pPr marL="541782" indent="-514350">
              <a:buFont typeface="Arial" pitchFamily="34" charset="0"/>
              <a:buChar char="•"/>
            </a:pPr>
            <a:r>
              <a:rPr lang="ru-RU" sz="4400" i="1" dirty="0" smtClean="0"/>
              <a:t>Районное родительское собрание</a:t>
            </a:r>
          </a:p>
          <a:p>
            <a:pPr marL="541782" indent="-514350">
              <a:buFont typeface="Arial" pitchFamily="34" charset="0"/>
              <a:buChar char="•"/>
            </a:pPr>
            <a:r>
              <a:rPr lang="ru-RU" sz="4400" i="1" dirty="0" smtClean="0"/>
              <a:t>Общественная организация (Совет ветеранов)</a:t>
            </a:r>
          </a:p>
          <a:p>
            <a:pPr marL="541782" indent="-514350">
              <a:buFont typeface="Arial" pitchFamily="34" charset="0"/>
              <a:buChar char="•"/>
            </a:pPr>
            <a:endParaRPr lang="ru-RU" sz="3200" i="1" dirty="0" smtClean="0"/>
          </a:p>
          <a:p>
            <a:pPr marL="541782" indent="-514350">
              <a:buFont typeface="Arial" pitchFamily="34" charset="0"/>
              <a:buChar char="•"/>
            </a:pPr>
            <a:endParaRPr lang="ru-RU" sz="3200" i="1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8028384" cy="756084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/>
              <a:t>Уровень образовательного учреждения</a:t>
            </a:r>
            <a:endParaRPr lang="ru-RU" sz="3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1628" y="1484784"/>
            <a:ext cx="7722061" cy="4763616"/>
          </a:xfrm>
        </p:spPr>
        <p:txBody>
          <a:bodyPr/>
          <a:lstStyle/>
          <a:p>
            <a:r>
              <a:rPr lang="ru-RU" i="1" dirty="0" smtClean="0"/>
              <a:t>Общее собрание трудового коллектива</a:t>
            </a:r>
          </a:p>
          <a:p>
            <a:r>
              <a:rPr lang="ru-RU" i="1" dirty="0" smtClean="0"/>
              <a:t>Совет школы</a:t>
            </a:r>
          </a:p>
          <a:p>
            <a:r>
              <a:rPr lang="ru-RU" i="1" dirty="0" smtClean="0"/>
              <a:t>Педагогический совет</a:t>
            </a:r>
          </a:p>
          <a:p>
            <a:r>
              <a:rPr lang="ru-RU" i="1" dirty="0" smtClean="0"/>
              <a:t>Попечительский совет</a:t>
            </a:r>
          </a:p>
          <a:p>
            <a:r>
              <a:rPr lang="ru-RU" i="1" dirty="0" smtClean="0"/>
              <a:t>Родительский комитет</a:t>
            </a:r>
          </a:p>
          <a:p>
            <a:r>
              <a:rPr lang="ru-RU" i="1" dirty="0" smtClean="0"/>
              <a:t>Ученический совет</a:t>
            </a:r>
            <a:endParaRPr lang="ru-RU" i="1" dirty="0"/>
          </a:p>
        </p:txBody>
      </p:sp>
    </p:spTree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2571</TotalTime>
  <Words>1334</Words>
  <Application>Microsoft Office PowerPoint</Application>
  <PresentationFormat>Экран (4:3)</PresentationFormat>
  <Paragraphs>277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Череповецкий муниципальный район</vt:lpstr>
      <vt:lpstr>Необходимость ГОУ</vt:lpstr>
      <vt:lpstr>Обоснование</vt:lpstr>
      <vt:lpstr>Цель:</vt:lpstr>
      <vt:lpstr>Задачи:</vt:lpstr>
      <vt:lpstr>Ожидаемые результаты:</vt:lpstr>
      <vt:lpstr>Нормативные документы</vt:lpstr>
      <vt:lpstr>Муниципальный  уровень</vt:lpstr>
      <vt:lpstr>Уровень образовательного учреждения</vt:lpstr>
      <vt:lpstr>Модель        организационной       структуры        государственно-общественного         управления       череповецкого            района</vt:lpstr>
      <vt:lpstr>Реализация модели ГОУ в системе образования череповецкого муниципального района</vt:lpstr>
      <vt:lpstr>Районные методические площадки по гоу</vt:lpstr>
      <vt:lpstr>Экспертный совет</vt:lpstr>
      <vt:lpstr>Районный методический совет</vt:lpstr>
      <vt:lpstr>Районное методическое объединение педагогов</vt:lpstr>
      <vt:lpstr>Методические советы округов</vt:lpstr>
      <vt:lpstr>Клуб молодых педагогов</vt:lpstr>
      <vt:lpstr>Районный клуб «учитель года» </vt:lpstr>
      <vt:lpstr>Районная детская пионерская организация</vt:lpstr>
      <vt:lpstr>Адреса сайтов</vt:lpstr>
      <vt:lpstr>Количество общественных наблюдателей за процедурой егэ в ппэ по муниципальным районам и городским округам в 2012 году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Общественный уровень</dc:title>
  <dc:creator>Марина</dc:creator>
  <cp:lastModifiedBy>Марина</cp:lastModifiedBy>
  <cp:revision>183</cp:revision>
  <dcterms:created xsi:type="dcterms:W3CDTF">2012-12-05T09:41:46Z</dcterms:created>
  <dcterms:modified xsi:type="dcterms:W3CDTF">2013-01-28T04:19:41Z</dcterms:modified>
</cp:coreProperties>
</file>